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8" r:id="rId11"/>
    <p:sldId id="269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/>
    <p:restoredTop sz="94624"/>
  </p:normalViewPr>
  <p:slideViewPr>
    <p:cSldViewPr snapToGrid="0" snapToObjects="1">
      <p:cViewPr varScale="1">
        <p:scale>
          <a:sx n="106" d="100"/>
          <a:sy n="106" d="100"/>
        </p:scale>
        <p:origin x="2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7C21B4-A096-C94F-9151-EF5B92A514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CCCE2A9-3E0B-204B-BF4D-6B836AF306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F83933-552F-6340-8C53-4C9EC9BD1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1FD1E-B97C-EE42-8529-7AF1207747D8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3168F0-F456-3940-8A91-97A9866F3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68F7B8-BF60-594E-A62B-F3F1A61C9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D08A8-9F61-9546-A8FA-BF3BE52A0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169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6C74E5-0EC0-B24A-A5D1-7E63D1768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7C8D6C0-4746-9A41-874A-EBB690C739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1CD4D9-ACC2-B349-B0C7-EED0D4B43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1FD1E-B97C-EE42-8529-7AF1207747D8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C77555-5DC6-1E40-B34F-12AB0E21A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3353605-F84E-354E-B7DD-205B57603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D08A8-9F61-9546-A8FA-BF3BE52A0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321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C0459E8-6344-D04A-A675-71FABDB61B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C41F147-CA55-024F-B3D0-5D6860E506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AD72890-914E-B442-B63D-F26DB966C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1FD1E-B97C-EE42-8529-7AF1207747D8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0517F0-1B66-AF49-BD12-D10E72A0F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DB3C14-4633-2645-8733-04D5BEA9E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D08A8-9F61-9546-A8FA-BF3BE52A0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8650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32E2D1-99B8-E946-8319-94DD4B38A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AF81FA-93C0-D14F-9225-04F3FADF3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E4A625E-5006-7E40-8F21-30329CB49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1FD1E-B97C-EE42-8529-7AF1207747D8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ADD3695-3912-464A-9369-178583E35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38B7D1-D273-3145-A76E-4CAEE4A68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D08A8-9F61-9546-A8FA-BF3BE52A0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369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518DA1-E632-CC49-808D-709F7DA6C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AAA1D30-E1F2-BE4A-9F0F-AE22823D8C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DBA7906-0723-9548-B449-82CF46703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1FD1E-B97C-EE42-8529-7AF1207747D8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7B58D1-975F-0A41-AFAB-19712F0DD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5B53B0-0B5B-DF4D-BD90-DA6210D29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D08A8-9F61-9546-A8FA-BF3BE52A0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865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66B52D-484A-9145-B42B-A0E37F9C0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14E494-DD0A-6446-B60A-B768FF934E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9249D37-BC8C-1942-9618-5C02503F9A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F0C7406-EE16-E54B-8059-A3ECD704B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1FD1E-B97C-EE42-8529-7AF1207747D8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E961005-7778-4045-AA3A-F761BE4AC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5529801-7998-5B43-9882-28ABD00B2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D08A8-9F61-9546-A8FA-BF3BE52A0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616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2BB697-C6EC-5549-A9AA-FC41F9BBC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C7E3C00-80BA-C34A-B5DF-F31801209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E236E7F-386D-6144-BA33-9D38C19502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114B66D-D299-7D42-9600-E4C9E71D72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E91AADE-0F24-B24B-A64F-86C2529777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FE228CD-0DBC-AF4D-96B6-32B46182C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1FD1E-B97C-EE42-8529-7AF1207747D8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2417E60-1B2D-4843-88C3-3FD63DF70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B3D3BDB-1FFC-034E-8F87-054EABD8A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D08A8-9F61-9546-A8FA-BF3BE52A0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770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782556-EF58-8B42-9E93-60285C5AA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D682CA4-8F19-734C-B963-4462C21B2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1FD1E-B97C-EE42-8529-7AF1207747D8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2EAEC5C-1158-2F4D-95D7-90254A02D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2098928-86B2-CC4F-ACC5-17148B87B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D08A8-9F61-9546-A8FA-BF3BE52A0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6524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C24255E-859D-8B40-A2FE-1517095A3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1FD1E-B97C-EE42-8529-7AF1207747D8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8EC8D7B-5B94-D843-A136-C176D7319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01F8DB6-6663-104E-B5D6-314E01946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D08A8-9F61-9546-A8FA-BF3BE52A0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449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4540DD-D8A0-4545-AD5C-F07E24B30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CE60F0-54E5-8A4A-B4E6-CFE13BF88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F4A0F5-0177-E24E-B6FB-868D3F1EB0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C6FE25A-FC5F-BB45-933A-A9BABE9D4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1FD1E-B97C-EE42-8529-7AF1207747D8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0373D58-DE7A-7349-B942-60E8F0F50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EACEE66-9594-6C48-A565-1B8606F18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D08A8-9F61-9546-A8FA-BF3BE52A0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6766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13D77F-C672-D843-8BB9-947909EB0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341447C-DCC4-AD47-9085-0093FED179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495D3D1-B31F-4B48-A0C9-3C7D35C0D7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264FA06-F709-B140-AD0D-619C60792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1FD1E-B97C-EE42-8529-7AF1207747D8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0A31D33-C033-144F-A0C9-BB08350D9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499B4DE-1BC8-0149-BA73-FC7020492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D08A8-9F61-9546-A8FA-BF3BE52A0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920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DB6C14-3E53-BB4E-8B71-21B4C0DF2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1801CF6-B350-634E-8A28-0093D3FA7C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6BA8B9-A1B1-F748-A979-96D5618390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1FD1E-B97C-EE42-8529-7AF1207747D8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FFC9D2A-4372-4F4E-985A-067FEB6F75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687E96-EA5E-9F40-A3C6-16CB076FF1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D08A8-9F61-9546-A8FA-BF3BE52A0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7529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41848" y="1700809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Lecture 1</a:t>
            </a:r>
            <a:r>
              <a:rPr lang="ru-RU" dirty="0"/>
              <a:t>1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How assembler works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27648" y="3429000"/>
            <a:ext cx="6400800" cy="2736304"/>
          </a:xfrm>
        </p:spPr>
        <p:txBody>
          <a:bodyPr>
            <a:normAutofit/>
          </a:bodyPr>
          <a:lstStyle/>
          <a:p>
            <a:r>
              <a:rPr lang="en-US" dirty="0"/>
              <a:t>Computing platforms</a:t>
            </a:r>
          </a:p>
          <a:p>
            <a:r>
              <a:rPr lang="en-US" dirty="0"/>
              <a:t>Novosibirsk State University</a:t>
            </a:r>
            <a:br>
              <a:rPr lang="en-US" dirty="0"/>
            </a:br>
            <a:r>
              <a:rPr lang="en-US" dirty="0"/>
              <a:t>University of Hertfordshire</a:t>
            </a:r>
          </a:p>
          <a:p>
            <a:r>
              <a:rPr lang="en-US" dirty="0"/>
              <a:t>D. Irtegov, </a:t>
            </a:r>
            <a:r>
              <a:rPr lang="en-US" dirty="0" err="1"/>
              <a:t>A.Shafarenko</a:t>
            </a:r>
            <a:endParaRPr lang="en-US" dirty="0"/>
          </a:p>
          <a:p>
            <a:r>
              <a:rPr lang="en-US"/>
              <a:t>2018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630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56A31-D1EE-824B-8BBF-B6C6AEC02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Multi-pass assemblers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2DAB9D-B3F8-0B41-AC35-894C571F6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some Platform 2 (ISA), instructions can have variable length</a:t>
            </a:r>
          </a:p>
          <a:p>
            <a:r>
              <a:rPr lang="en-US" dirty="0"/>
              <a:t>For example, branch instruction can have several forms:</a:t>
            </a:r>
          </a:p>
          <a:p>
            <a:pPr lvl="1"/>
            <a:r>
              <a:rPr lang="en-US" dirty="0"/>
              <a:t>With byte offset for address (can branch +127 bytes forward or 128 back)</a:t>
            </a:r>
          </a:p>
          <a:p>
            <a:pPr lvl="1"/>
            <a:r>
              <a:rPr lang="en-US" dirty="0"/>
              <a:t>With 16-bit offset</a:t>
            </a:r>
          </a:p>
          <a:p>
            <a:pPr lvl="1"/>
            <a:r>
              <a:rPr lang="en-US" dirty="0"/>
              <a:t>With 32-bit offset</a:t>
            </a:r>
          </a:p>
          <a:p>
            <a:pPr lvl="1"/>
            <a:r>
              <a:rPr lang="en-US" dirty="0"/>
              <a:t>With 64-bit offset</a:t>
            </a:r>
          </a:p>
          <a:p>
            <a:r>
              <a:rPr lang="en-US" dirty="0"/>
              <a:t>x86/x64 ISA is example of such Platform 2</a:t>
            </a:r>
          </a:p>
          <a:p>
            <a:r>
              <a:rPr lang="en-US" dirty="0"/>
              <a:t>When assembler compiles such instruction, It cannot know which form to use, so it must allocate longest possible placeholder</a:t>
            </a:r>
          </a:p>
          <a:p>
            <a:r>
              <a:rPr lang="en-US" dirty="0"/>
              <a:t>But when it finds a label definition, it can select a shorter form</a:t>
            </a:r>
          </a:p>
          <a:p>
            <a:r>
              <a:rPr lang="en-US" dirty="0"/>
              <a:t>But then all labels defined after this instruction - … - !!!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7031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2C4A95-D8F0-A048-AB10-34592F318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multi-pass?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5D364F-C317-0544-BF0E-E1E87C707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Because, after you select shorter form for one branch instruction, </a:t>
            </a:r>
            <a:br>
              <a:rPr lang="en-US" dirty="0"/>
            </a:br>
            <a:r>
              <a:rPr lang="en-US" dirty="0"/>
              <a:t>you might find that you can select a shorter form for some other branches</a:t>
            </a:r>
          </a:p>
          <a:p>
            <a:r>
              <a:rPr lang="en-US" dirty="0"/>
              <a:t>So, you must reassemble the program until no shorter form for every label-referencing instruction can be found</a:t>
            </a:r>
          </a:p>
          <a:p>
            <a:r>
              <a:rPr lang="en-US" dirty="0"/>
              <a:t>Usually, two or three passes are sufficient, but for big program you might need more passes</a:t>
            </a:r>
          </a:p>
          <a:p>
            <a:r>
              <a:rPr lang="en-US" dirty="0"/>
              <a:t>For external labels, assembler must use longest possible form in </a:t>
            </a:r>
            <a:r>
              <a:rPr lang="en-US"/>
              <a:t>any case.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4604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BC64C2-44DE-5141-BC44-B60F5880DE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115" y="469232"/>
            <a:ext cx="3416967" cy="1612231"/>
          </a:xfrm>
        </p:spPr>
        <p:txBody>
          <a:bodyPr>
            <a:normAutofit fontScale="90000"/>
          </a:bodyPr>
          <a:lstStyle/>
          <a:p>
            <a:r>
              <a:rPr lang="en-US" dirty="0"/>
              <a:t>CdM-8</a:t>
            </a:r>
            <a:br>
              <a:rPr lang="en-US" dirty="0"/>
            </a:br>
            <a:r>
              <a:rPr lang="en-US" dirty="0"/>
              <a:t>Opcodes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B58F9B2-E830-374A-A222-EEE8F17C98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8095" y="808036"/>
            <a:ext cx="6693902" cy="5467861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2CC6E19-9BBE-3B47-AF25-C853A185C412}"/>
              </a:ext>
            </a:extLst>
          </p:cNvPr>
          <p:cNvSpPr/>
          <p:nvPr/>
        </p:nvSpPr>
        <p:spPr>
          <a:xfrm>
            <a:off x="806116" y="2562726"/>
            <a:ext cx="421105" cy="637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S0=0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FFD54E8-650D-5644-AF92-C4A8B7C81821}"/>
              </a:ext>
            </a:extLst>
          </p:cNvPr>
          <p:cNvSpPr/>
          <p:nvPr/>
        </p:nvSpPr>
        <p:spPr>
          <a:xfrm>
            <a:off x="806115" y="3587752"/>
            <a:ext cx="421105" cy="637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S0=1</a:t>
            </a:r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69A89C7-A6E8-4A45-9A8B-F376FB8D7809}"/>
              </a:ext>
            </a:extLst>
          </p:cNvPr>
          <p:cNvSpPr/>
          <p:nvPr/>
        </p:nvSpPr>
        <p:spPr>
          <a:xfrm>
            <a:off x="2069431" y="4583706"/>
            <a:ext cx="421105" cy="637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82CC0781-EA39-6F4B-A2DF-CB94466CE095}"/>
              </a:ext>
            </a:extLst>
          </p:cNvPr>
          <p:cNvSpPr/>
          <p:nvPr/>
        </p:nvSpPr>
        <p:spPr>
          <a:xfrm>
            <a:off x="1227221" y="2562726"/>
            <a:ext cx="1275348" cy="637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Fun 2-op</a:t>
            </a:r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D79E8F1-1ACA-994C-A3F6-89C13EC638C4}"/>
              </a:ext>
            </a:extLst>
          </p:cNvPr>
          <p:cNvSpPr/>
          <p:nvPr/>
        </p:nvSpPr>
        <p:spPr>
          <a:xfrm>
            <a:off x="3368843" y="2562727"/>
            <a:ext cx="842210" cy="637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Rd</a:t>
            </a:r>
            <a:endParaRPr lang="ru-RU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36F53CE6-1370-FB41-933D-E38999A50CAF}"/>
              </a:ext>
            </a:extLst>
          </p:cNvPr>
          <p:cNvSpPr/>
          <p:nvPr/>
        </p:nvSpPr>
        <p:spPr>
          <a:xfrm>
            <a:off x="2514601" y="2562726"/>
            <a:ext cx="842210" cy="637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Rs</a:t>
            </a:r>
            <a:endParaRPr lang="ru-RU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914F4AB3-6EAD-6647-9069-003F9575A50C}"/>
              </a:ext>
            </a:extLst>
          </p:cNvPr>
          <p:cNvSpPr/>
          <p:nvPr/>
        </p:nvSpPr>
        <p:spPr>
          <a:xfrm>
            <a:off x="1239252" y="3587752"/>
            <a:ext cx="842210" cy="637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S1=00</a:t>
            </a:r>
            <a:endParaRPr lang="ru-RU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25025A28-61BA-1B4C-BA51-7E392C90D565}"/>
              </a:ext>
            </a:extLst>
          </p:cNvPr>
          <p:cNvSpPr/>
          <p:nvPr/>
        </p:nvSpPr>
        <p:spPr>
          <a:xfrm>
            <a:off x="2093493" y="3587752"/>
            <a:ext cx="1275348" cy="637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Fun 1-op</a:t>
            </a:r>
            <a:endParaRPr lang="ru-RU" dirty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E9C6F87B-8B3B-6647-BFD7-EEDF4E3AE9BD}"/>
              </a:ext>
            </a:extLst>
          </p:cNvPr>
          <p:cNvSpPr/>
          <p:nvPr/>
        </p:nvSpPr>
        <p:spPr>
          <a:xfrm>
            <a:off x="3380872" y="3585248"/>
            <a:ext cx="842210" cy="637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Rd</a:t>
            </a:r>
            <a:endParaRPr lang="ru-RU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DB932263-7CAA-464B-ABC2-10F9A8270F1A}"/>
              </a:ext>
            </a:extLst>
          </p:cNvPr>
          <p:cNvSpPr/>
          <p:nvPr/>
        </p:nvSpPr>
        <p:spPr>
          <a:xfrm>
            <a:off x="3356811" y="4583706"/>
            <a:ext cx="842210" cy="637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Rd</a:t>
            </a:r>
            <a:endParaRPr lang="ru-RU" dirty="0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74D4A695-298D-D949-BAC0-FE641EC3FA01}"/>
              </a:ext>
            </a:extLst>
          </p:cNvPr>
          <p:cNvSpPr/>
          <p:nvPr/>
        </p:nvSpPr>
        <p:spPr>
          <a:xfrm>
            <a:off x="818147" y="4583706"/>
            <a:ext cx="421105" cy="637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S0=1</a:t>
            </a:r>
            <a:endParaRPr lang="ru-RU" dirty="0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54A749C4-5475-4848-82F2-971B69AA3287}"/>
              </a:ext>
            </a:extLst>
          </p:cNvPr>
          <p:cNvSpPr/>
          <p:nvPr/>
        </p:nvSpPr>
        <p:spPr>
          <a:xfrm>
            <a:off x="1221206" y="4583706"/>
            <a:ext cx="842210" cy="637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S1=01</a:t>
            </a:r>
            <a:endParaRPr lang="ru-RU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FDF4AAD7-F5E7-5F4E-B066-23207857F0CF}"/>
              </a:ext>
            </a:extLst>
          </p:cNvPr>
          <p:cNvSpPr/>
          <p:nvPr/>
        </p:nvSpPr>
        <p:spPr>
          <a:xfrm>
            <a:off x="2502568" y="4583705"/>
            <a:ext cx="842210" cy="637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Rs</a:t>
            </a:r>
            <a:endParaRPr lang="ru-RU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B385BE0-F5B1-FC4A-86D8-DF38A1CA8A23}"/>
              </a:ext>
            </a:extLst>
          </p:cNvPr>
          <p:cNvSpPr txBox="1"/>
          <p:nvPr/>
        </p:nvSpPr>
        <p:spPr>
          <a:xfrm>
            <a:off x="4463718" y="2419898"/>
            <a:ext cx="11429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Alu</a:t>
            </a:r>
            <a:r>
              <a:rPr lang="en-US" dirty="0"/>
              <a:t> 2-op</a:t>
            </a:r>
          </a:p>
          <a:p>
            <a:r>
              <a:rPr lang="en-US" dirty="0"/>
              <a:t>add, sub,</a:t>
            </a:r>
          </a:p>
          <a:p>
            <a:r>
              <a:rPr lang="en-US" dirty="0" err="1"/>
              <a:t>adc</a:t>
            </a:r>
            <a:r>
              <a:rPr lang="en-US" dirty="0"/>
              <a:t>, </a:t>
            </a:r>
            <a:r>
              <a:rPr lang="en-US" dirty="0" err="1"/>
              <a:t>mov</a:t>
            </a:r>
            <a:endParaRPr lang="ru-RU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C933169-32DD-944B-9500-9574F3141B9F}"/>
              </a:ext>
            </a:extLst>
          </p:cNvPr>
          <p:cNvSpPr txBox="1"/>
          <p:nvPr/>
        </p:nvSpPr>
        <p:spPr>
          <a:xfrm>
            <a:off x="4451684" y="3442420"/>
            <a:ext cx="1010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Alu</a:t>
            </a:r>
            <a:r>
              <a:rPr lang="en-US" dirty="0"/>
              <a:t> 1-op</a:t>
            </a:r>
          </a:p>
          <a:p>
            <a:r>
              <a:rPr lang="en-US" dirty="0" err="1"/>
              <a:t>inc</a:t>
            </a:r>
            <a:r>
              <a:rPr lang="en-US" dirty="0"/>
              <a:t>, </a:t>
            </a:r>
            <a:r>
              <a:rPr lang="en-US" dirty="0" err="1"/>
              <a:t>dec</a:t>
            </a:r>
            <a:r>
              <a:rPr lang="en-US" dirty="0"/>
              <a:t>, not, neg</a:t>
            </a:r>
            <a:endParaRPr lang="ru-RU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8A8B3AA-90DD-D041-8559-31CED9E032AB}"/>
              </a:ext>
            </a:extLst>
          </p:cNvPr>
          <p:cNvSpPr txBox="1"/>
          <p:nvPr/>
        </p:nvSpPr>
        <p:spPr>
          <a:xfrm>
            <a:off x="4463717" y="4717876"/>
            <a:ext cx="968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ld</a:t>
            </a:r>
            <a:r>
              <a:rPr lang="en-US" dirty="0"/>
              <a:t>/</a:t>
            </a:r>
            <a:r>
              <a:rPr lang="en-US" dirty="0" err="1"/>
              <a:t>st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3836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5835A5-51F4-E248-8723-D7053864D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list of CdM-8 instructions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18DE501-0494-CF45-A083-C446A1312B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443" y="1825624"/>
            <a:ext cx="10777244" cy="3468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530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C8F91F-2874-354D-8758-FCEED42D7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CdM-8 assembler work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9849ED-0732-1347-BEE6-7123FF3AB3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passes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Allocation pass</a:t>
            </a:r>
          </a:p>
          <a:p>
            <a:pPr lvl="2"/>
            <a:r>
              <a:rPr lang="en-US" dirty="0"/>
              <a:t>For each line of code, determine</a:t>
            </a:r>
          </a:p>
          <a:p>
            <a:pPr lvl="2"/>
            <a:r>
              <a:rPr lang="en-US" dirty="0"/>
              <a:t>Is this line labelled? (yes -&gt; </a:t>
            </a:r>
            <a:r>
              <a:rPr lang="en-US" dirty="0" err="1"/>
              <a:t>rememver</a:t>
            </a:r>
            <a:r>
              <a:rPr lang="en-US" dirty="0"/>
              <a:t> label)</a:t>
            </a:r>
          </a:p>
          <a:p>
            <a:pPr lvl="2"/>
            <a:r>
              <a:rPr lang="en-US" dirty="0"/>
              <a:t>Is this line an instruction or dc/ds directive? (yes -&gt; advance * by size of bit-string)</a:t>
            </a:r>
          </a:p>
          <a:p>
            <a:pPr lvl="1"/>
            <a:r>
              <a:rPr lang="en-US" dirty="0"/>
              <a:t>No actual code is generated on this pass, </a:t>
            </a:r>
            <a:br>
              <a:rPr lang="en-US" dirty="0"/>
            </a:br>
            <a:r>
              <a:rPr lang="en-US" dirty="0"/>
              <a:t>only lengths of bit-strings are calculated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Generation pass</a:t>
            </a:r>
          </a:p>
          <a:p>
            <a:pPr lvl="2"/>
            <a:r>
              <a:rPr lang="en-US" dirty="0"/>
              <a:t>For each line, substitute values for labels and calculate expressions</a:t>
            </a:r>
          </a:p>
          <a:p>
            <a:pPr lvl="2"/>
            <a:r>
              <a:rPr lang="en-US" dirty="0"/>
              <a:t>Generate bit-strings for instructions and instruction operands</a:t>
            </a:r>
          </a:p>
          <a:p>
            <a:pPr lvl="2"/>
            <a:r>
              <a:rPr lang="en-US" dirty="0"/>
              <a:t>Generate bit-strings (values) for dc directives</a:t>
            </a:r>
          </a:p>
          <a:p>
            <a:pPr lvl="2"/>
            <a:r>
              <a:rPr lang="en-US" dirty="0"/>
              <a:t>Generate zero-</a:t>
            </a:r>
            <a:r>
              <a:rPr lang="en-US" dirty="0" err="1"/>
              <a:t>flled</a:t>
            </a:r>
            <a:r>
              <a:rPr lang="en-US" dirty="0"/>
              <a:t> bit-string for ds </a:t>
            </a:r>
            <a:r>
              <a:rPr lang="en-US" dirty="0" err="1"/>
              <a:t>directve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434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F18A8F-CD05-8743-82E7-3D4381363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two passes?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0A8B5F-0D0A-E64E-BDB7-642C72765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labels can be referenced before they are defined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dec</a:t>
            </a:r>
            <a:r>
              <a:rPr lang="en-US" dirty="0"/>
              <a:t> r0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jle</a:t>
            </a:r>
            <a:r>
              <a:rPr lang="en-US" dirty="0"/>
              <a:t> done</a:t>
            </a:r>
          </a:p>
          <a:p>
            <a:pPr marL="0" indent="0">
              <a:buNone/>
            </a:pPr>
            <a:r>
              <a:rPr lang="en-US" dirty="0"/>
              <a:t>		# loop body</a:t>
            </a:r>
          </a:p>
          <a:p>
            <a:pPr marL="0" indent="0">
              <a:buNone/>
            </a:pPr>
            <a:r>
              <a:rPr lang="en-US" dirty="0"/>
              <a:t>done:</a:t>
            </a:r>
          </a:p>
          <a:p>
            <a:pPr marL="0" indent="0">
              <a:buNone/>
            </a:pPr>
            <a:r>
              <a:rPr lang="en-US" dirty="0"/>
              <a:t>	# continue after loop body</a:t>
            </a:r>
          </a:p>
          <a:p>
            <a:r>
              <a:rPr lang="en-US" dirty="0"/>
              <a:t>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9904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920802-D8D2-B845-A027-23514BE5F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Single-pass assemblers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370143-CED3-2844-9ECC-784594EF5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For every line of code</a:t>
            </a:r>
          </a:p>
          <a:p>
            <a:pPr lvl="1"/>
            <a:r>
              <a:rPr lang="en-US" dirty="0"/>
              <a:t>Line has a label? (yes -&gt; remember it in symbol table)</a:t>
            </a:r>
          </a:p>
          <a:p>
            <a:pPr lvl="1"/>
            <a:r>
              <a:rPr lang="en-US" dirty="0"/>
              <a:t>Label mentioned in cross-reference table? </a:t>
            </a:r>
            <a:br>
              <a:rPr lang="en-US" dirty="0"/>
            </a:br>
            <a:r>
              <a:rPr lang="en-US" dirty="0"/>
              <a:t>(yes -&gt; scan all references and substitute a value)</a:t>
            </a:r>
          </a:p>
          <a:p>
            <a:pPr lvl="1"/>
            <a:r>
              <a:rPr lang="en-US" dirty="0"/>
              <a:t>Line references a label? (yes -&gt; remember it in cross-reference table)</a:t>
            </a:r>
          </a:p>
          <a:p>
            <a:pPr lvl="2"/>
            <a:r>
              <a:rPr lang="en-US" dirty="0"/>
              <a:t>Is referenced label already defined? </a:t>
            </a:r>
            <a:br>
              <a:rPr lang="en-US" dirty="0"/>
            </a:br>
            <a:r>
              <a:rPr lang="en-US" dirty="0"/>
              <a:t>(yes -&gt; substitute value of the label)</a:t>
            </a:r>
            <a:br>
              <a:rPr lang="en-US" dirty="0"/>
            </a:br>
            <a:r>
              <a:rPr lang="en-US" dirty="0"/>
              <a:t>(no -&gt; allocate a placeholder)</a:t>
            </a:r>
          </a:p>
          <a:p>
            <a:pPr lvl="1"/>
            <a:r>
              <a:rPr lang="en-US" dirty="0"/>
              <a:t>Generate code or data, probably using placeholders</a:t>
            </a:r>
          </a:p>
          <a:p>
            <a:r>
              <a:rPr lang="en-US" dirty="0"/>
              <a:t>Single-pass assemblers are faster, but more complex</a:t>
            </a:r>
          </a:p>
          <a:p>
            <a:r>
              <a:rPr lang="en-US" dirty="0"/>
              <a:t>And they consume more memory </a:t>
            </a:r>
          </a:p>
          <a:p>
            <a:r>
              <a:rPr lang="en-US" dirty="0"/>
              <a:t>they need to store code with placeholders</a:t>
            </a:r>
          </a:p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5334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27F503-15CE-384C-9933-CDB2DC5D2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Linkers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A029E4-109A-AE4E-AC96-5099A8D5F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Conceptually, </a:t>
            </a:r>
            <a:r>
              <a:rPr lang="en-US" dirty="0" err="1"/>
              <a:t>assembler+linker</a:t>
            </a:r>
            <a:r>
              <a:rPr lang="en-US" dirty="0"/>
              <a:t> are similar to two-phase single-pass assembler</a:t>
            </a:r>
          </a:p>
          <a:p>
            <a:r>
              <a:rPr lang="en-US" dirty="0"/>
              <a:t>Assembler compiling a code with external (unresolved) references must emit some code</a:t>
            </a:r>
          </a:p>
          <a:p>
            <a:r>
              <a:rPr lang="en-US" dirty="0"/>
              <a:t>But it cannot emit finished code.  </a:t>
            </a:r>
          </a:p>
          <a:p>
            <a:r>
              <a:rPr lang="en-US" dirty="0"/>
              <a:t>It must use placeholders for references to external and relocatable labels</a:t>
            </a:r>
          </a:p>
          <a:p>
            <a:r>
              <a:rPr lang="en-US" dirty="0"/>
              <a:t>And it must build a cross-reference table for every external label</a:t>
            </a:r>
          </a:p>
          <a:p>
            <a:r>
              <a:rPr lang="en-US" dirty="0"/>
              <a:t>And it must build a cross-reference (relocation) table for every relocatable label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4245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2CB526-A11E-1743-BDCF-BDCA69713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CdM-8 object file (listing and file itself)</a:t>
            </a:r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EC7AD04-5D12-AF48-8926-F60B0E1C2A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5"/>
            <a:ext cx="5608956" cy="3457575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C92DFD64-5F73-4248-9337-FFAE6A285B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7150" y="1825625"/>
            <a:ext cx="3676650" cy="3151414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6B7E537C-16FF-4B42-8F9C-360722814FE1}"/>
              </a:ext>
            </a:extLst>
          </p:cNvPr>
          <p:cNvSpPr/>
          <p:nvPr/>
        </p:nvSpPr>
        <p:spPr>
          <a:xfrm flipH="1">
            <a:off x="6846148" y="1690687"/>
            <a:ext cx="45719" cy="40835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2004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E7DC39-9AE5-324E-A2CF-DCF406D41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CdM-8, object files contain no tables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5A5575-BAEF-0B4F-984B-6000F6404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Just lists of symbols and references</a:t>
            </a:r>
          </a:p>
          <a:p>
            <a:r>
              <a:rPr lang="en-US" dirty="0"/>
              <a:t>And hexadecimal representation of code, data and placeholders</a:t>
            </a:r>
          </a:p>
          <a:p>
            <a:r>
              <a:rPr lang="en-US" dirty="0"/>
              <a:t>So they are easy to read and easy to parse by Python</a:t>
            </a:r>
          </a:p>
          <a:p>
            <a:r>
              <a:rPr lang="en-US" dirty="0"/>
              <a:t>“Real” computing platforms use binary object files</a:t>
            </a:r>
          </a:p>
          <a:p>
            <a:r>
              <a:rPr lang="en-US" dirty="0"/>
              <a:t>Symbol and cross-reference tables are actual tables with headers, binary values and offsets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04264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403</Words>
  <Application>Microsoft Macintosh PowerPoint</Application>
  <PresentationFormat>Широкоэкранный</PresentationFormat>
  <Paragraphs>86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Lecture 11  How assembler works</vt:lpstr>
      <vt:lpstr>CdM-8 Opcodes</vt:lpstr>
      <vt:lpstr>Full list of CdM-8 instructions</vt:lpstr>
      <vt:lpstr>How CdM-8 assembler work</vt:lpstr>
      <vt:lpstr>Why two passes?</vt:lpstr>
      <vt:lpstr>Single-pass assemblers</vt:lpstr>
      <vt:lpstr>Linkers</vt:lpstr>
      <vt:lpstr>CdM-8 object file (listing and file itself)</vt:lpstr>
      <vt:lpstr>In CdM-8, object files contain no tables</vt:lpstr>
      <vt:lpstr>Multi-pass assemblers</vt:lpstr>
      <vt:lpstr>Why multi-pass?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11  How assembler works</dc:title>
  <dc:creator>Dmitry Irtegov</dc:creator>
  <cp:lastModifiedBy>Dmitry Irtegov</cp:lastModifiedBy>
  <cp:revision>7</cp:revision>
  <dcterms:created xsi:type="dcterms:W3CDTF">2018-10-30T15:45:53Z</dcterms:created>
  <dcterms:modified xsi:type="dcterms:W3CDTF">2018-10-30T17:01:49Z</dcterms:modified>
</cp:coreProperties>
</file>